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1" r:id="rId6"/>
    <p:sldId id="260" r:id="rId7"/>
    <p:sldId id="262" r:id="rId8"/>
    <p:sldId id="263" r:id="rId9"/>
    <p:sldId id="286" r:id="rId10"/>
    <p:sldId id="264" r:id="rId11"/>
    <p:sldId id="267" r:id="rId12"/>
    <p:sldId id="268" r:id="rId13"/>
    <p:sldId id="269" r:id="rId14"/>
    <p:sldId id="270" r:id="rId15"/>
    <p:sldId id="271" r:id="rId16"/>
    <p:sldId id="272" r:id="rId17"/>
    <p:sldId id="273" r:id="rId18"/>
    <p:sldId id="274" r:id="rId19"/>
    <p:sldId id="276" r:id="rId20"/>
    <p:sldId id="275" r:id="rId21"/>
    <p:sldId id="277" r:id="rId22"/>
    <p:sldId id="278" r:id="rId23"/>
    <p:sldId id="280" r:id="rId24"/>
    <p:sldId id="282"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566"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649186-67A2-489D-91C1-070AF7B9B091}" type="datetimeFigureOut">
              <a:rPr lang="en-US" smtClean="0"/>
              <a:t>8/16/2012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1B27B8-C878-4BD5-B1A7-DEE76D86AD9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1B27B8-C878-4BD5-B1A7-DEE76D86AD99}" type="slidenum">
              <a:rPr lang="en-US" smtClean="0"/>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382EF8-5DF5-4D74-8ADA-61DA5E1A9914}"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82EF8-5DF5-4D74-8ADA-61DA5E1A9914}"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82EF8-5DF5-4D74-8ADA-61DA5E1A9914}"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382EF8-5DF5-4D74-8ADA-61DA5E1A9914}"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382EF8-5DF5-4D74-8ADA-61DA5E1A9914}"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382EF8-5DF5-4D74-8ADA-61DA5E1A9914}" type="datetimeFigureOut">
              <a:rPr lang="en-US" smtClean="0"/>
              <a:t>8/16/2012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382EF8-5DF5-4D74-8ADA-61DA5E1A9914}" type="datetimeFigureOut">
              <a:rPr lang="en-US" smtClean="0"/>
              <a:t>8/16/2012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382EF8-5DF5-4D74-8ADA-61DA5E1A9914}" type="datetimeFigureOut">
              <a:rPr lang="en-US" smtClean="0"/>
              <a:t>8/16/2012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382EF8-5DF5-4D74-8ADA-61DA5E1A9914}" type="datetimeFigureOut">
              <a:rPr lang="en-US" smtClean="0"/>
              <a:t>8/16/2012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82EF8-5DF5-4D74-8ADA-61DA5E1A9914}" type="datetimeFigureOut">
              <a:rPr lang="en-US" smtClean="0"/>
              <a:t>8/16/2012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382EF8-5DF5-4D74-8ADA-61DA5E1A9914}" type="datetimeFigureOut">
              <a:rPr lang="en-US" smtClean="0"/>
              <a:t>8/16/2012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2462B-954C-47A6-BB64-D81BCA203C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382EF8-5DF5-4D74-8ADA-61DA5E1A9914}" type="datetimeFigureOut">
              <a:rPr lang="en-US" smtClean="0"/>
              <a:t>8/16/2012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A2462B-954C-47A6-BB64-D81BCA203C1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Vectors</a:t>
            </a:r>
            <a:endParaRPr lang="en-US" dirty="0"/>
          </a:p>
        </p:txBody>
      </p:sp>
      <p:sp>
        <p:nvSpPr>
          <p:cNvPr id="3" name="Subtitle 2"/>
          <p:cNvSpPr>
            <a:spLocks noGrp="1"/>
          </p:cNvSpPr>
          <p:nvPr>
            <p:ph type="subTitle" idx="1"/>
          </p:nvPr>
        </p:nvSpPr>
        <p:spPr/>
        <p:txBody>
          <a:bodyPr/>
          <a:lstStyle/>
          <a:p>
            <a:r>
              <a:rPr lang="en-US" dirty="0" smtClean="0"/>
              <a:t>AP Physics </a:t>
            </a:r>
          </a:p>
          <a:p>
            <a:r>
              <a:rPr lang="en-US" dirty="0" err="1" smtClean="0"/>
              <a:t>Michaelsen</a:t>
            </a:r>
            <a:endParaRPr lang="en-US" dirty="0" smtClean="0"/>
          </a:p>
          <a:p>
            <a:r>
              <a:rPr lang="en-US" dirty="0" smtClean="0"/>
              <a:t>8/2012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Vector Notation</a:t>
            </a:r>
            <a:endParaRPr lang="en-US" dirty="0"/>
          </a:p>
        </p:txBody>
      </p:sp>
      <p:sp>
        <p:nvSpPr>
          <p:cNvPr id="3" name="Content Placeholder 2"/>
          <p:cNvSpPr>
            <a:spLocks noGrp="1"/>
          </p:cNvSpPr>
          <p:nvPr>
            <p:ph idx="1"/>
          </p:nvPr>
        </p:nvSpPr>
        <p:spPr/>
        <p:txBody>
          <a:bodyPr/>
          <a:lstStyle/>
          <a:p>
            <a:r>
              <a:rPr lang="en-US" dirty="0" smtClean="0"/>
              <a:t>Up ‘til now:    </a:t>
            </a:r>
          </a:p>
          <a:p>
            <a:r>
              <a:rPr lang="en-US" dirty="0" smtClean="0"/>
              <a:t>5m at 130°       		(magnitude angle)</a:t>
            </a:r>
          </a:p>
          <a:p>
            <a:r>
              <a:rPr lang="en-US" dirty="0" smtClean="0"/>
              <a:t>X = -2.5 m   y = +4.3 m     	(components)</a:t>
            </a:r>
          </a:p>
          <a:p>
            <a:endParaRPr lang="en-US" dirty="0"/>
          </a:p>
          <a:p>
            <a:endParaRPr lang="en-US" dirty="0" smtClean="0"/>
          </a:p>
          <a:p>
            <a:pPr lvl="2"/>
            <a:r>
              <a:rPr lang="en-US" dirty="0" smtClean="0"/>
              <a:t>Btw, we can use negative angles    -60°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Axes</a:t>
            </a:r>
            <a:endParaRPr lang="en-US" dirty="0"/>
          </a:p>
        </p:txBody>
      </p:sp>
      <p:pic>
        <p:nvPicPr>
          <p:cNvPr id="17410" name="Picture 2" descr="F03_14"/>
          <p:cNvPicPr>
            <a:picLocks noChangeAspect="1" noChangeArrowheads="1"/>
          </p:cNvPicPr>
          <p:nvPr/>
        </p:nvPicPr>
        <p:blipFill>
          <a:blip r:embed="rId2" cstate="print"/>
          <a:srcRect/>
          <a:stretch>
            <a:fillRect/>
          </a:stretch>
        </p:blipFill>
        <p:spPr bwMode="auto">
          <a:xfrm>
            <a:off x="0" y="1371600"/>
            <a:ext cx="6205553" cy="4152708"/>
          </a:xfrm>
          <a:prstGeom prst="rect">
            <a:avLst/>
          </a:prstGeom>
          <a:noFill/>
        </p:spPr>
      </p:pic>
      <p:sp>
        <p:nvSpPr>
          <p:cNvPr id="5" name="TextBox 4"/>
          <p:cNvSpPr txBox="1"/>
          <p:nvPr/>
        </p:nvSpPr>
        <p:spPr>
          <a:xfrm>
            <a:off x="5638800" y="1981200"/>
            <a:ext cx="2819400" cy="4524315"/>
          </a:xfrm>
          <a:prstGeom prst="rect">
            <a:avLst/>
          </a:prstGeom>
          <a:noFill/>
        </p:spPr>
        <p:txBody>
          <a:bodyPr wrap="square" rtlCol="0">
            <a:spAutoFit/>
          </a:bodyPr>
          <a:lstStyle/>
          <a:p>
            <a:r>
              <a:rPr lang="en-US" dirty="0" smtClean="0"/>
              <a:t>Pg 44</a:t>
            </a:r>
          </a:p>
          <a:p>
            <a:r>
              <a:rPr lang="en-US" dirty="0" smtClean="0"/>
              <a:t>Right-handed coordinate system</a:t>
            </a:r>
          </a:p>
          <a:p>
            <a:r>
              <a:rPr lang="en-US" dirty="0" smtClean="0"/>
              <a:t>May be rotated, but still has same arrangement</a:t>
            </a:r>
          </a:p>
          <a:p>
            <a:endParaRPr lang="en-US" dirty="0"/>
          </a:p>
          <a:p>
            <a:r>
              <a:rPr lang="en-US" dirty="0" smtClean="0"/>
              <a:t>X-Y plane  =  paper</a:t>
            </a:r>
          </a:p>
          <a:p>
            <a:r>
              <a:rPr lang="en-US" dirty="0" smtClean="0"/>
              <a:t>Z = out of paper</a:t>
            </a:r>
          </a:p>
          <a:p>
            <a:endParaRPr lang="en-US" dirty="0"/>
          </a:p>
          <a:p>
            <a:r>
              <a:rPr lang="en-US" dirty="0" smtClean="0"/>
              <a:t>Every point in 3 dimensional space can be uniquely defined by its </a:t>
            </a:r>
            <a:r>
              <a:rPr lang="en-US" b="1" dirty="0" smtClean="0"/>
              <a:t>ordered triple</a:t>
            </a:r>
            <a:r>
              <a:rPr lang="en-US" dirty="0" smtClean="0"/>
              <a:t> </a:t>
            </a:r>
            <a:r>
              <a:rPr lang="en-US" dirty="0"/>
              <a:t>(</a:t>
            </a:r>
            <a:r>
              <a:rPr lang="en-US" i="1" dirty="0" err="1"/>
              <a:t>x</a:t>
            </a:r>
            <a:r>
              <a:rPr lang="en-US" dirty="0" err="1"/>
              <a:t>,</a:t>
            </a:r>
            <a:r>
              <a:rPr lang="en-US" i="1" dirty="0" err="1"/>
              <a:t>y</a:t>
            </a:r>
            <a:r>
              <a:rPr lang="en-US" dirty="0" err="1"/>
              <a:t>,</a:t>
            </a:r>
            <a:r>
              <a:rPr lang="en-US" i="1" dirty="0" err="1"/>
              <a:t>z</a:t>
            </a:r>
            <a:r>
              <a:rPr lang="en-US" dirty="0"/>
              <a:t>)</a:t>
            </a:r>
            <a:r>
              <a:rPr lang="en-US" dirty="0" smtClean="0"/>
              <a:t>.</a:t>
            </a:r>
          </a:p>
          <a:p>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Axes</a:t>
            </a:r>
            <a:endParaRPr lang="en-US" dirty="0"/>
          </a:p>
        </p:txBody>
      </p:sp>
      <p:sp>
        <p:nvSpPr>
          <p:cNvPr id="3" name="Content Placeholder 2"/>
          <p:cNvSpPr>
            <a:spLocks noGrp="1"/>
          </p:cNvSpPr>
          <p:nvPr>
            <p:ph idx="1"/>
          </p:nvPr>
        </p:nvSpPr>
        <p:spPr>
          <a:xfrm>
            <a:off x="422564" y="4932218"/>
            <a:ext cx="8229600" cy="1447800"/>
          </a:xfrm>
        </p:spPr>
        <p:txBody>
          <a:bodyPr>
            <a:normAutofit/>
          </a:bodyPr>
          <a:lstStyle/>
          <a:p>
            <a:r>
              <a:rPr lang="en-US" sz="2000" dirty="0" smtClean="0"/>
              <a:t>To determine handedness you lay your hand flat on the </a:t>
            </a:r>
            <a:r>
              <a:rPr lang="en-US" sz="2000" i="1" dirty="0" smtClean="0"/>
              <a:t>x</a:t>
            </a:r>
            <a:r>
              <a:rPr lang="en-US" sz="2000" dirty="0" smtClean="0"/>
              <a:t>-axis with your fingers pointing in the positive </a:t>
            </a:r>
            <a:r>
              <a:rPr lang="en-US" sz="2000" i="1" dirty="0" smtClean="0"/>
              <a:t>x</a:t>
            </a:r>
            <a:r>
              <a:rPr lang="en-US" sz="2000" dirty="0" smtClean="0"/>
              <a:t> direction. </a:t>
            </a:r>
          </a:p>
          <a:p>
            <a:r>
              <a:rPr lang="en-US" sz="2000" dirty="0" smtClean="0"/>
              <a:t>Now curve your fingers in the direction of the positive </a:t>
            </a:r>
            <a:r>
              <a:rPr lang="en-US" sz="2000" i="1" dirty="0" smtClean="0"/>
              <a:t>y</a:t>
            </a:r>
            <a:r>
              <a:rPr lang="en-US" sz="2000" dirty="0" smtClean="0"/>
              <a:t>-axis. The direction your thumb is pointing will be the positive </a:t>
            </a:r>
            <a:r>
              <a:rPr lang="en-US" sz="2000" i="1" dirty="0" smtClean="0"/>
              <a:t>z</a:t>
            </a:r>
            <a:r>
              <a:rPr lang="en-US" sz="2000" dirty="0" smtClean="0"/>
              <a:t> direction.</a:t>
            </a:r>
            <a:endParaRPr lang="en-US" sz="2000" dirty="0"/>
          </a:p>
        </p:txBody>
      </p:sp>
      <p:pic>
        <p:nvPicPr>
          <p:cNvPr id="25602" name="Picture 2" descr="rightandleft.jpg"/>
          <p:cNvPicPr>
            <a:picLocks noChangeAspect="1" noChangeArrowheads="1"/>
          </p:cNvPicPr>
          <p:nvPr/>
        </p:nvPicPr>
        <p:blipFill>
          <a:blip r:embed="rId2" cstate="print"/>
          <a:srcRect/>
          <a:stretch>
            <a:fillRect/>
          </a:stretch>
        </p:blipFill>
        <p:spPr bwMode="auto">
          <a:xfrm>
            <a:off x="1600200" y="1524000"/>
            <a:ext cx="5943600" cy="294102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Axes</a:t>
            </a:r>
            <a:endParaRPr lang="en-US" dirty="0"/>
          </a:p>
        </p:txBody>
      </p:sp>
      <p:sp>
        <p:nvSpPr>
          <p:cNvPr id="3" name="Content Placeholder 2"/>
          <p:cNvSpPr>
            <a:spLocks noGrp="1"/>
          </p:cNvSpPr>
          <p:nvPr>
            <p:ph idx="1"/>
          </p:nvPr>
        </p:nvSpPr>
        <p:spPr>
          <a:xfrm>
            <a:off x="533400" y="4800600"/>
            <a:ext cx="8229600" cy="914400"/>
          </a:xfrm>
        </p:spPr>
        <p:txBody>
          <a:bodyPr/>
          <a:lstStyle/>
          <a:p>
            <a:r>
              <a:rPr lang="en-US" dirty="0" smtClean="0"/>
              <a:t>Fingers +X       Curl Fingers +Y     Thumb = +Z</a:t>
            </a:r>
            <a:endParaRPr lang="en-US" dirty="0"/>
          </a:p>
        </p:txBody>
      </p:sp>
      <p:pic>
        <p:nvPicPr>
          <p:cNvPr id="26626" name="Picture 2" descr="IC155562.gif"/>
          <p:cNvPicPr>
            <a:picLocks noChangeAspect="1" noChangeArrowheads="1"/>
          </p:cNvPicPr>
          <p:nvPr/>
        </p:nvPicPr>
        <p:blipFill>
          <a:blip r:embed="rId2" cstate="print"/>
          <a:srcRect/>
          <a:stretch>
            <a:fillRect/>
          </a:stretch>
        </p:blipFill>
        <p:spPr bwMode="auto">
          <a:xfrm>
            <a:off x="2667000" y="1752600"/>
            <a:ext cx="3733800" cy="246845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Coordinate Axes</a:t>
            </a:r>
            <a:endParaRPr lang="en-US" dirty="0"/>
          </a:p>
        </p:txBody>
      </p:sp>
      <p:sp>
        <p:nvSpPr>
          <p:cNvPr id="3" name="Content Placeholder 2"/>
          <p:cNvSpPr>
            <a:spLocks noGrp="1"/>
          </p:cNvSpPr>
          <p:nvPr>
            <p:ph idx="1"/>
          </p:nvPr>
        </p:nvSpPr>
        <p:spPr>
          <a:xfrm>
            <a:off x="457200" y="4953000"/>
            <a:ext cx="8229600" cy="1173163"/>
          </a:xfrm>
        </p:spPr>
        <p:txBody>
          <a:bodyPr>
            <a:normAutofit fontScale="92500" lnSpcReduction="20000"/>
          </a:bodyPr>
          <a:lstStyle/>
          <a:p>
            <a:r>
              <a:rPr lang="en-US" dirty="0" smtClean="0"/>
              <a:t>CADD, and sometimes math</a:t>
            </a:r>
          </a:p>
          <a:p>
            <a:pPr lvl="2"/>
            <a:r>
              <a:rPr lang="en-US" dirty="0" smtClean="0"/>
              <a:t>X-Y plane = floor</a:t>
            </a:r>
          </a:p>
          <a:p>
            <a:pPr lvl="2"/>
            <a:r>
              <a:rPr lang="en-US" dirty="0" smtClean="0"/>
              <a:t>Z  =  vertical</a:t>
            </a:r>
          </a:p>
          <a:p>
            <a:endParaRPr lang="en-US" dirty="0"/>
          </a:p>
        </p:txBody>
      </p:sp>
      <p:pic>
        <p:nvPicPr>
          <p:cNvPr id="27650" name="Picture 2" descr="StandardRightHand3d.jpg"/>
          <p:cNvPicPr>
            <a:picLocks noChangeAspect="1" noChangeArrowheads="1"/>
          </p:cNvPicPr>
          <p:nvPr/>
        </p:nvPicPr>
        <p:blipFill>
          <a:blip r:embed="rId2" cstate="print"/>
          <a:srcRect/>
          <a:stretch>
            <a:fillRect/>
          </a:stretch>
        </p:blipFill>
        <p:spPr bwMode="auto">
          <a:xfrm>
            <a:off x="2743200" y="1524000"/>
            <a:ext cx="3124200" cy="326102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Displacement</a:t>
            </a:r>
            <a:endParaRPr lang="en-US" dirty="0"/>
          </a:p>
        </p:txBody>
      </p:sp>
      <p:sp>
        <p:nvSpPr>
          <p:cNvPr id="3" name="Content Placeholder 2"/>
          <p:cNvSpPr>
            <a:spLocks noGrp="1"/>
          </p:cNvSpPr>
          <p:nvPr>
            <p:ph idx="1"/>
          </p:nvPr>
        </p:nvSpPr>
        <p:spPr>
          <a:xfrm>
            <a:off x="457200" y="1600201"/>
            <a:ext cx="8229600" cy="1828800"/>
          </a:xfrm>
        </p:spPr>
        <p:txBody>
          <a:bodyPr/>
          <a:lstStyle/>
          <a:p>
            <a:r>
              <a:rPr lang="en-US" dirty="0" smtClean="0"/>
              <a:t>Try this:  an object starts at the origin and moves to the point (3,2,4).  What is the magnitude of its displacement?</a:t>
            </a:r>
            <a:endParaRPr lang="en-US" dirty="0"/>
          </a:p>
        </p:txBody>
      </p:sp>
      <p:sp>
        <p:nvSpPr>
          <p:cNvPr id="6" name="TextBox 5"/>
          <p:cNvSpPr txBox="1"/>
          <p:nvPr/>
        </p:nvSpPr>
        <p:spPr>
          <a:xfrm>
            <a:off x="5943600" y="3733800"/>
            <a:ext cx="1600200" cy="461665"/>
          </a:xfrm>
          <a:prstGeom prst="rect">
            <a:avLst/>
          </a:prstGeom>
          <a:solidFill>
            <a:srgbClr val="FFC000"/>
          </a:solidFill>
        </p:spPr>
        <p:txBody>
          <a:bodyPr wrap="square" rtlCol="0">
            <a:spAutoFit/>
          </a:bodyPr>
          <a:lstStyle/>
          <a:p>
            <a:r>
              <a:rPr lang="en-US" sz="2400" dirty="0" smtClean="0"/>
              <a:t> </a:t>
            </a:r>
            <a:r>
              <a:rPr lang="en-US" sz="2400" dirty="0" smtClean="0">
                <a:sym typeface="Wingdings" pitchFamily="2" charset="2"/>
              </a:rPr>
              <a:t></a:t>
            </a:r>
            <a:r>
              <a:rPr lang="en-US" sz="2400" dirty="0" smtClean="0"/>
              <a:t>    5.4 m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heckerboard(across)">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Displacement</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u="sng" dirty="0" smtClean="0"/>
              <a:t>Sample </a:t>
            </a:r>
            <a:r>
              <a:rPr lang="en-US" u="sng" dirty="0"/>
              <a:t>Problem 3-3</a:t>
            </a:r>
            <a:endParaRPr lang="en-US" dirty="0"/>
          </a:p>
          <a:p>
            <a:r>
              <a:rPr lang="en-US" dirty="0"/>
              <a:t>For two decades, spelunking teams sought a connection between the Flint Ridge cave system and Mammoth Cave, which are in Kentucky. When the connection was finally discovered, the combined system was declared the world's longest cave (more than 200 km long). The team that found the connection had to crawl, climb, and squirm through countless passages, traveling a net 2.6 km westward, 3.9 km southward, and 25 m upward. </a:t>
            </a:r>
            <a:r>
              <a:rPr lang="en-US" i="1" u="sng" dirty="0"/>
              <a:t>What was their displacement from start to finish?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sp>
        <p:nvSpPr>
          <p:cNvPr id="3" name="Content Placeholder 2"/>
          <p:cNvSpPr>
            <a:spLocks noGrp="1"/>
          </p:cNvSpPr>
          <p:nvPr>
            <p:ph idx="1"/>
          </p:nvPr>
        </p:nvSpPr>
        <p:spPr/>
        <p:txBody>
          <a:bodyPr/>
          <a:lstStyle/>
          <a:p>
            <a:r>
              <a:rPr lang="en-US" dirty="0" smtClean="0"/>
              <a:t>Unit vector = 1 “unit” that points in a direction</a:t>
            </a:r>
          </a:p>
          <a:p>
            <a:pPr lvl="1"/>
            <a:r>
              <a:rPr lang="en-US" dirty="0" smtClean="0"/>
              <a:t>No unit</a:t>
            </a:r>
          </a:p>
          <a:p>
            <a:pPr lvl="1"/>
            <a:r>
              <a:rPr lang="en-US" dirty="0" smtClean="0"/>
              <a:t>It just points !</a:t>
            </a:r>
          </a:p>
          <a:p>
            <a:pPr lvl="1"/>
            <a:r>
              <a:rPr lang="en-US" dirty="0" smtClean="0"/>
              <a:t>Designated as                          </a:t>
            </a:r>
          </a:p>
        </p:txBody>
      </p:sp>
      <p:pic>
        <p:nvPicPr>
          <p:cNvPr id="5" name="Picture 4" descr="unit vector i.jpg"/>
          <p:cNvPicPr>
            <a:picLocks noChangeAspect="1"/>
          </p:cNvPicPr>
          <p:nvPr/>
        </p:nvPicPr>
        <p:blipFill>
          <a:blip r:embed="rId3" cstate="print"/>
          <a:stretch>
            <a:fillRect/>
          </a:stretch>
        </p:blipFill>
        <p:spPr>
          <a:xfrm>
            <a:off x="3657600" y="2971800"/>
            <a:ext cx="533400" cy="702527"/>
          </a:xfrm>
          <a:prstGeom prst="rect">
            <a:avLst/>
          </a:prstGeom>
        </p:spPr>
      </p:pic>
      <p:pic>
        <p:nvPicPr>
          <p:cNvPr id="6" name="Picture 5" descr="unit vector j.jpg"/>
          <p:cNvPicPr>
            <a:picLocks noChangeAspect="1"/>
          </p:cNvPicPr>
          <p:nvPr/>
        </p:nvPicPr>
        <p:blipFill>
          <a:blip r:embed="rId4" cstate="print"/>
          <a:stretch>
            <a:fillRect/>
          </a:stretch>
        </p:blipFill>
        <p:spPr>
          <a:xfrm>
            <a:off x="4343400" y="2971800"/>
            <a:ext cx="537210" cy="707545"/>
          </a:xfrm>
          <a:prstGeom prst="rect">
            <a:avLst/>
          </a:prstGeom>
        </p:spPr>
      </p:pic>
      <p:pic>
        <p:nvPicPr>
          <p:cNvPr id="7" name="Picture 6" descr="unit vector k  2.jpg"/>
          <p:cNvPicPr>
            <a:picLocks noChangeAspect="1"/>
          </p:cNvPicPr>
          <p:nvPr/>
        </p:nvPicPr>
        <p:blipFill>
          <a:blip r:embed="rId5" cstate="print"/>
          <a:stretch>
            <a:fillRect/>
          </a:stretch>
        </p:blipFill>
        <p:spPr>
          <a:xfrm>
            <a:off x="5105400" y="2999678"/>
            <a:ext cx="464820" cy="612202"/>
          </a:xfrm>
          <a:prstGeom prst="rect">
            <a:avLst/>
          </a:prstGeom>
        </p:spPr>
      </p:pic>
      <p:pic>
        <p:nvPicPr>
          <p:cNvPr id="8" name="Picture 2" descr="F03_14"/>
          <p:cNvPicPr>
            <a:picLocks noChangeAspect="1" noChangeArrowheads="1"/>
          </p:cNvPicPr>
          <p:nvPr/>
        </p:nvPicPr>
        <p:blipFill>
          <a:blip r:embed="rId6" cstate="print"/>
          <a:srcRect/>
          <a:stretch>
            <a:fillRect/>
          </a:stretch>
        </p:blipFill>
        <p:spPr bwMode="auto">
          <a:xfrm>
            <a:off x="4572000" y="3657600"/>
            <a:ext cx="4213140" cy="28194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a  =  a</a:t>
            </a:r>
            <a:r>
              <a:rPr lang="en-US" baseline="-25000" dirty="0" smtClean="0"/>
              <a:t>x           </a:t>
            </a:r>
            <a:r>
              <a:rPr lang="en-US" dirty="0" smtClean="0"/>
              <a:t>+   </a:t>
            </a:r>
            <a:r>
              <a:rPr lang="en-US" dirty="0" smtClean="0"/>
              <a:t>a</a:t>
            </a:r>
            <a:r>
              <a:rPr lang="en-US" baseline="-25000" dirty="0" smtClean="0"/>
              <a:t>y              </a:t>
            </a:r>
            <a:r>
              <a:rPr lang="en-US" dirty="0" smtClean="0"/>
              <a:t>+ </a:t>
            </a:r>
            <a:r>
              <a:rPr lang="en-US" dirty="0" err="1" smtClean="0"/>
              <a:t>a</a:t>
            </a:r>
            <a:r>
              <a:rPr lang="en-US" baseline="-25000" dirty="0" err="1" smtClean="0"/>
              <a:t>z</a:t>
            </a:r>
            <a:r>
              <a:rPr lang="en-US" baseline="-25000" dirty="0" smtClean="0"/>
              <a:t> </a:t>
            </a:r>
            <a:endParaRPr lang="en-US" baseline="-25000" dirty="0"/>
          </a:p>
        </p:txBody>
      </p:sp>
      <p:pic>
        <p:nvPicPr>
          <p:cNvPr id="4" name="Picture 3" descr="unit vector i.jpg"/>
          <p:cNvPicPr>
            <a:picLocks noChangeAspect="1"/>
          </p:cNvPicPr>
          <p:nvPr/>
        </p:nvPicPr>
        <p:blipFill>
          <a:blip r:embed="rId2" cstate="print"/>
          <a:stretch>
            <a:fillRect/>
          </a:stretch>
        </p:blipFill>
        <p:spPr>
          <a:xfrm>
            <a:off x="1676400" y="2209800"/>
            <a:ext cx="462844" cy="609600"/>
          </a:xfrm>
          <a:prstGeom prst="rect">
            <a:avLst/>
          </a:prstGeom>
        </p:spPr>
      </p:pic>
      <p:cxnSp>
        <p:nvCxnSpPr>
          <p:cNvPr id="6" name="Straight Arrow Connector 5"/>
          <p:cNvCxnSpPr/>
          <p:nvPr/>
        </p:nvCxnSpPr>
        <p:spPr>
          <a:xfrm>
            <a:off x="533400" y="23622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 name="Picture 6" descr="unit vector j.jpg"/>
          <p:cNvPicPr>
            <a:picLocks noChangeAspect="1"/>
          </p:cNvPicPr>
          <p:nvPr/>
        </p:nvPicPr>
        <p:blipFill>
          <a:blip r:embed="rId3" cstate="print"/>
          <a:stretch>
            <a:fillRect/>
          </a:stretch>
        </p:blipFill>
        <p:spPr>
          <a:xfrm>
            <a:off x="3200400" y="2209800"/>
            <a:ext cx="457200" cy="602166"/>
          </a:xfrm>
          <a:prstGeom prst="rect">
            <a:avLst/>
          </a:prstGeom>
        </p:spPr>
      </p:pic>
      <p:pic>
        <p:nvPicPr>
          <p:cNvPr id="8" name="Picture 7" descr="unit vector k  2.jpg"/>
          <p:cNvPicPr>
            <a:picLocks noChangeAspect="1"/>
          </p:cNvPicPr>
          <p:nvPr/>
        </p:nvPicPr>
        <p:blipFill>
          <a:blip r:embed="rId4" cstate="print"/>
          <a:stretch>
            <a:fillRect/>
          </a:stretch>
        </p:blipFill>
        <p:spPr>
          <a:xfrm>
            <a:off x="4629856" y="2209800"/>
            <a:ext cx="475544" cy="626327"/>
          </a:xfrm>
          <a:prstGeom prst="rect">
            <a:avLst/>
          </a:prstGeom>
        </p:spPr>
      </p:pic>
      <p:sp>
        <p:nvSpPr>
          <p:cNvPr id="9" name="TextBox 8"/>
          <p:cNvSpPr txBox="1"/>
          <p:nvPr/>
        </p:nvSpPr>
        <p:spPr>
          <a:xfrm>
            <a:off x="1066800" y="3962400"/>
            <a:ext cx="1447800" cy="369332"/>
          </a:xfrm>
          <a:prstGeom prst="rect">
            <a:avLst/>
          </a:prstGeom>
          <a:noFill/>
        </p:spPr>
        <p:txBody>
          <a:bodyPr wrap="square" rtlCol="0">
            <a:spAutoFit/>
          </a:bodyPr>
          <a:lstStyle/>
          <a:p>
            <a:r>
              <a:rPr lang="en-US" dirty="0" smtClean="0">
                <a:solidFill>
                  <a:srgbClr val="FF0000"/>
                </a:solidFill>
              </a:rPr>
              <a:t>magnitude</a:t>
            </a:r>
            <a:endParaRPr lang="en-US" dirty="0">
              <a:solidFill>
                <a:srgbClr val="FF0000"/>
              </a:solidFill>
            </a:endParaRPr>
          </a:p>
        </p:txBody>
      </p:sp>
      <p:sp>
        <p:nvSpPr>
          <p:cNvPr id="10" name="TextBox 9"/>
          <p:cNvSpPr txBox="1"/>
          <p:nvPr/>
        </p:nvSpPr>
        <p:spPr>
          <a:xfrm>
            <a:off x="3505200" y="3886200"/>
            <a:ext cx="1066800" cy="369332"/>
          </a:xfrm>
          <a:prstGeom prst="rect">
            <a:avLst/>
          </a:prstGeom>
          <a:noFill/>
        </p:spPr>
        <p:txBody>
          <a:bodyPr wrap="square" rtlCol="0">
            <a:spAutoFit/>
          </a:bodyPr>
          <a:lstStyle/>
          <a:p>
            <a:r>
              <a:rPr lang="en-US" dirty="0" smtClean="0">
                <a:solidFill>
                  <a:srgbClr val="7030A0"/>
                </a:solidFill>
              </a:rPr>
              <a:t>direction</a:t>
            </a:r>
            <a:endParaRPr lang="en-US" dirty="0">
              <a:solidFill>
                <a:srgbClr val="7030A0"/>
              </a:solidFill>
            </a:endParaRPr>
          </a:p>
        </p:txBody>
      </p:sp>
      <p:cxnSp>
        <p:nvCxnSpPr>
          <p:cNvPr id="12" name="Straight Arrow Connector 11"/>
          <p:cNvCxnSpPr/>
          <p:nvPr/>
        </p:nvCxnSpPr>
        <p:spPr>
          <a:xfrm flipH="1" flipV="1">
            <a:off x="2057400" y="2895600"/>
            <a:ext cx="1676400" cy="914400"/>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447800" y="2819400"/>
            <a:ext cx="0" cy="1066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pic>
        <p:nvPicPr>
          <p:cNvPr id="28674" name="Picture 2"/>
          <p:cNvPicPr>
            <a:picLocks noGrp="1" noChangeAspect="1" noChangeArrowheads="1"/>
          </p:cNvPicPr>
          <p:nvPr>
            <p:ph idx="1"/>
          </p:nvPr>
        </p:nvPicPr>
        <p:blipFill>
          <a:blip r:embed="rId2" cstate="print"/>
          <a:srcRect/>
          <a:stretch>
            <a:fillRect/>
          </a:stretch>
        </p:blipFill>
        <p:spPr bwMode="auto">
          <a:xfrm>
            <a:off x="1474470" y="2624931"/>
            <a:ext cx="6195060" cy="247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www.webassign.net/ebooks/hrw7/art/images/c03/nw0048-n.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762000" y="4572000"/>
            <a:ext cx="7543800" cy="1754326"/>
          </a:xfrm>
          <a:prstGeom prst="rect">
            <a:avLst/>
          </a:prstGeom>
          <a:noFill/>
        </p:spPr>
        <p:txBody>
          <a:bodyPr wrap="square" rtlCol="0">
            <a:spAutoFit/>
          </a:bodyPr>
          <a:lstStyle/>
          <a:p>
            <a:r>
              <a:rPr lang="en-US" i="1" dirty="0" smtClean="0"/>
              <a:t>The desert ant </a:t>
            </a:r>
            <a:r>
              <a:rPr lang="en-US" i="1" dirty="0" err="1" smtClean="0"/>
              <a:t>Cataglyphis</a:t>
            </a:r>
            <a:r>
              <a:rPr lang="en-US" i="1" dirty="0" smtClean="0"/>
              <a:t> </a:t>
            </a:r>
            <a:r>
              <a:rPr lang="en-US" i="1" dirty="0" err="1" smtClean="0"/>
              <a:t>fortis</a:t>
            </a:r>
            <a:r>
              <a:rPr lang="en-US" i="1" dirty="0" smtClean="0"/>
              <a:t> lives in the plains of the Sahara desert. </a:t>
            </a:r>
          </a:p>
          <a:p>
            <a:r>
              <a:rPr lang="en-US" i="1" dirty="0" smtClean="0"/>
              <a:t>When one of the ants forages for food, it travels from its home nest along a haphazard search path like the one shown here. The ant may travel more than 500 m along such a complicated path over flat, featureless sand that contains no landmarks. Yet, when the ant decides to return home, it turns and then runs directly home.</a:t>
            </a:r>
            <a:endParaRPr lang="en-US" dirty="0"/>
          </a:p>
        </p:txBody>
      </p:sp>
      <p:sp>
        <p:nvSpPr>
          <p:cNvPr id="1028" name="AutoShape 4" descr="http://www.webassign.net/ebooks/hrw7/art/images/c03/nw0048-n.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http://www.webassign.net/ebooks/hrw7/art/images/c03/nw0048-n.gi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6" descr="Ant.jpg"/>
          <p:cNvPicPr>
            <a:picLocks noChangeAspect="1"/>
          </p:cNvPicPr>
          <p:nvPr/>
        </p:nvPicPr>
        <p:blipFill>
          <a:blip r:embed="rId2" cstate="print"/>
          <a:stretch>
            <a:fillRect/>
          </a:stretch>
        </p:blipFill>
        <p:spPr>
          <a:xfrm>
            <a:off x="1828800" y="381000"/>
            <a:ext cx="5181600" cy="370332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sp>
        <p:nvSpPr>
          <p:cNvPr id="3" name="Content Placeholder 2"/>
          <p:cNvSpPr>
            <a:spLocks noGrp="1"/>
          </p:cNvSpPr>
          <p:nvPr>
            <p:ph idx="1"/>
          </p:nvPr>
        </p:nvSpPr>
        <p:spPr/>
        <p:txBody>
          <a:bodyPr/>
          <a:lstStyle/>
          <a:p>
            <a:r>
              <a:rPr lang="en-US" dirty="0" smtClean="0"/>
              <a:t>Spelunker problem:</a:t>
            </a:r>
          </a:p>
          <a:p>
            <a:endParaRPr lang="en-US" dirty="0"/>
          </a:p>
          <a:p>
            <a:pPr>
              <a:buNone/>
            </a:pPr>
            <a:endParaRPr lang="en-US" dirty="0"/>
          </a:p>
        </p:txBody>
      </p:sp>
      <p:pic>
        <p:nvPicPr>
          <p:cNvPr id="29698" name="Picture 2"/>
          <p:cNvPicPr>
            <a:picLocks noChangeAspect="1" noChangeArrowheads="1"/>
          </p:cNvPicPr>
          <p:nvPr/>
        </p:nvPicPr>
        <p:blipFill>
          <a:blip r:embed="rId2" cstate="print"/>
          <a:srcRect/>
          <a:stretch>
            <a:fillRect/>
          </a:stretch>
        </p:blipFill>
        <p:spPr bwMode="auto">
          <a:xfrm>
            <a:off x="323850" y="3276600"/>
            <a:ext cx="8820150" cy="249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sp>
        <p:nvSpPr>
          <p:cNvPr id="3" name="Content Placeholder 2"/>
          <p:cNvSpPr>
            <a:spLocks noGrp="1"/>
          </p:cNvSpPr>
          <p:nvPr>
            <p:ph idx="1"/>
          </p:nvPr>
        </p:nvSpPr>
        <p:spPr>
          <a:xfrm>
            <a:off x="457200" y="1600201"/>
            <a:ext cx="8229600" cy="2057400"/>
          </a:xfrm>
        </p:spPr>
        <p:txBody>
          <a:bodyPr/>
          <a:lstStyle/>
          <a:p>
            <a:r>
              <a:rPr lang="en-US" dirty="0" smtClean="0"/>
              <a:t>Previously, we added vectors with components  (</a:t>
            </a:r>
            <a:r>
              <a:rPr lang="en-US" dirty="0" err="1" smtClean="0"/>
              <a:t>x,y</a:t>
            </a:r>
            <a:r>
              <a:rPr lang="en-US" dirty="0" smtClean="0"/>
              <a:t>).</a:t>
            </a:r>
          </a:p>
          <a:p>
            <a:r>
              <a:rPr lang="en-US" dirty="0" smtClean="0"/>
              <a:t>Now, use  UVN     </a:t>
            </a:r>
            <a:endParaRPr lang="en-US" dirty="0"/>
          </a:p>
        </p:txBody>
      </p:sp>
      <p:pic>
        <p:nvPicPr>
          <p:cNvPr id="30723" name="Picture 3"/>
          <p:cNvPicPr>
            <a:picLocks noChangeAspect="1" noChangeArrowheads="1"/>
          </p:cNvPicPr>
          <p:nvPr/>
        </p:nvPicPr>
        <p:blipFill>
          <a:blip r:embed="rId2" cstate="print"/>
          <a:srcRect/>
          <a:stretch>
            <a:fillRect/>
          </a:stretch>
        </p:blipFill>
        <p:spPr bwMode="auto">
          <a:xfrm>
            <a:off x="3962400" y="2667000"/>
            <a:ext cx="1866900" cy="77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Vector Notation</a:t>
            </a:r>
            <a:endParaRPr lang="en-US" dirty="0"/>
          </a:p>
        </p:txBody>
      </p:sp>
      <p:sp>
        <p:nvSpPr>
          <p:cNvPr id="3" name="Content Placeholder 2"/>
          <p:cNvSpPr>
            <a:spLocks noGrp="1"/>
          </p:cNvSpPr>
          <p:nvPr>
            <p:ph idx="1"/>
          </p:nvPr>
        </p:nvSpPr>
        <p:spPr/>
        <p:txBody>
          <a:bodyPr/>
          <a:lstStyle/>
          <a:p>
            <a:r>
              <a:rPr lang="en-US" dirty="0" smtClean="0"/>
              <a:t>SP  3-4</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Problem 3-4</a:t>
            </a:r>
            <a:endParaRPr lang="en-US" dirty="0"/>
          </a:p>
        </p:txBody>
      </p:sp>
      <p:sp>
        <p:nvSpPr>
          <p:cNvPr id="3" name="Content Placeholder 2"/>
          <p:cNvSpPr>
            <a:spLocks noGrp="1"/>
          </p:cNvSpPr>
          <p:nvPr>
            <p:ph idx="1"/>
          </p:nvPr>
        </p:nvSpPr>
        <p:spPr>
          <a:xfrm>
            <a:off x="457200" y="1600201"/>
            <a:ext cx="8229600" cy="3200400"/>
          </a:xfrm>
        </p:spPr>
        <p:txBody>
          <a:bodyPr>
            <a:normAutofit/>
          </a:bodyPr>
          <a:lstStyle/>
          <a:p>
            <a:r>
              <a:rPr lang="en-US" dirty="0" smtClean="0"/>
              <a:t>Figure </a:t>
            </a:r>
            <a:r>
              <a:rPr lang="en-US" u="sng" dirty="0"/>
              <a:t>3-16</a:t>
            </a:r>
            <a:r>
              <a:rPr lang="en-US" i="1" dirty="0"/>
              <a:t>a</a:t>
            </a:r>
            <a:r>
              <a:rPr lang="en-US" dirty="0"/>
              <a:t> shows the following three vectors: </a:t>
            </a:r>
          </a:p>
          <a:p>
            <a:pPr>
              <a:buNone/>
            </a:pPr>
            <a:endParaRPr lang="en-US" dirty="0"/>
          </a:p>
          <a:p>
            <a:endParaRPr lang="en-US" dirty="0" smtClean="0"/>
          </a:p>
          <a:p>
            <a:r>
              <a:rPr lang="en-US" dirty="0" smtClean="0"/>
              <a:t>What </a:t>
            </a:r>
            <a:r>
              <a:rPr lang="en-US" dirty="0"/>
              <a:t>is their </a:t>
            </a:r>
            <a:r>
              <a:rPr lang="en-US" dirty="0" smtClean="0"/>
              <a:t>vector sum?</a:t>
            </a:r>
            <a:endParaRPr lang="en-US" dirty="0"/>
          </a:p>
          <a:p>
            <a:endParaRPr lang="en-US" dirty="0"/>
          </a:p>
        </p:txBody>
      </p:sp>
      <p:pic>
        <p:nvPicPr>
          <p:cNvPr id="39938" name="Picture 2" descr="math124"/>
          <p:cNvPicPr>
            <a:picLocks noChangeAspect="1" noChangeArrowheads="1"/>
          </p:cNvPicPr>
          <p:nvPr/>
        </p:nvPicPr>
        <p:blipFill>
          <a:blip r:embed="rId2" cstate="print"/>
          <a:srcRect/>
          <a:stretch>
            <a:fillRect/>
          </a:stretch>
        </p:blipFill>
        <p:spPr bwMode="auto">
          <a:xfrm>
            <a:off x="2971800" y="2209800"/>
            <a:ext cx="2226987" cy="685800"/>
          </a:xfrm>
          <a:prstGeom prst="rect">
            <a:avLst/>
          </a:prstGeom>
          <a:noFill/>
          <a:ln w="9525">
            <a:noFill/>
            <a:miter lim="800000"/>
            <a:headEnd/>
            <a:tailEnd/>
          </a:ln>
        </p:spPr>
      </p:pic>
      <p:pic>
        <p:nvPicPr>
          <p:cNvPr id="39939" name="Picture 3" descr="math125"/>
          <p:cNvPicPr>
            <a:picLocks noChangeAspect="1" noChangeArrowheads="1"/>
          </p:cNvPicPr>
          <p:nvPr/>
        </p:nvPicPr>
        <p:blipFill>
          <a:blip r:embed="rId3" cstate="print"/>
          <a:srcRect/>
          <a:stretch>
            <a:fillRect/>
          </a:stretch>
        </p:blipFill>
        <p:spPr bwMode="auto">
          <a:xfrm>
            <a:off x="2971800" y="2895600"/>
            <a:ext cx="1676400" cy="309823"/>
          </a:xfrm>
          <a:prstGeom prst="rect">
            <a:avLst/>
          </a:prstGeom>
          <a:noFill/>
          <a:ln w="9525">
            <a:noFill/>
            <a:miter lim="800000"/>
            <a:headEnd/>
            <a:tailEnd/>
          </a:ln>
        </p:spPr>
      </p:pic>
      <p:pic>
        <p:nvPicPr>
          <p:cNvPr id="39940" name="Picture 4" descr="nw0066-n"/>
          <p:cNvPicPr>
            <a:picLocks noChangeAspect="1" noChangeArrowheads="1"/>
          </p:cNvPicPr>
          <p:nvPr/>
        </p:nvPicPr>
        <p:blipFill>
          <a:blip r:embed="rId4" cstate="print"/>
          <a:srcRect/>
          <a:stretch>
            <a:fillRect/>
          </a:stretch>
        </p:blipFill>
        <p:spPr bwMode="auto">
          <a:xfrm>
            <a:off x="6096000" y="2133600"/>
            <a:ext cx="2665413" cy="4494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3-5</a:t>
            </a:r>
          </a:p>
        </p:txBody>
      </p:sp>
      <p:sp>
        <p:nvSpPr>
          <p:cNvPr id="3" name="Content Placeholder 2"/>
          <p:cNvSpPr>
            <a:spLocks noGrp="1"/>
          </p:cNvSpPr>
          <p:nvPr>
            <p:ph idx="1"/>
          </p:nvPr>
        </p:nvSpPr>
        <p:spPr/>
        <p:txBody>
          <a:bodyPr>
            <a:normAutofit fontScale="85000" lnSpcReduction="20000"/>
          </a:bodyPr>
          <a:lstStyle/>
          <a:p>
            <a:r>
              <a:rPr lang="en-US" dirty="0"/>
              <a:t>According to experiments, the desert ant shown in the chapter opening photograph keeps track of its movements along a mental coordinate system. When it wants to return to its home nest, it effectively sums its displacements along the axes of the system to calculate a vector that points directly home. As an example of the calculation, let's consider an ant making five runs of 6.0 cm each on an </a:t>
            </a:r>
            <a:r>
              <a:rPr lang="en-US" i="1" dirty="0" err="1"/>
              <a:t>xy</a:t>
            </a:r>
            <a:r>
              <a:rPr lang="en-US" dirty="0"/>
              <a:t> coordinate system, in the directions shown in Figure </a:t>
            </a:r>
            <a:r>
              <a:rPr lang="en-US" u="sng" dirty="0"/>
              <a:t>3-17</a:t>
            </a:r>
            <a:r>
              <a:rPr lang="en-US" i="1" dirty="0"/>
              <a:t>a</a:t>
            </a:r>
            <a:r>
              <a:rPr lang="en-US" dirty="0"/>
              <a:t>, starting from home. At the end of the fifth run, what are the magnitude and angle of the ant's net displacement vector , and what are those of the homeward vector that extends from the ant's final position back to home?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Problem 3-5</a:t>
            </a:r>
            <a:endParaRPr lang="en-US" dirty="0"/>
          </a:p>
        </p:txBody>
      </p:sp>
      <p:pic>
        <p:nvPicPr>
          <p:cNvPr id="40962" name="Picture 2" descr="nw0067-n"/>
          <p:cNvPicPr>
            <a:picLocks noChangeAspect="1" noChangeArrowheads="1"/>
          </p:cNvPicPr>
          <p:nvPr/>
        </p:nvPicPr>
        <p:blipFill>
          <a:blip r:embed="rId2" cstate="print"/>
          <a:srcRect/>
          <a:stretch>
            <a:fillRect/>
          </a:stretch>
        </p:blipFill>
        <p:spPr bwMode="auto">
          <a:xfrm>
            <a:off x="2438400" y="2133600"/>
            <a:ext cx="3775075" cy="3151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Problem 3-6</a:t>
            </a:r>
          </a:p>
        </p:txBody>
      </p:sp>
      <p:pic>
        <p:nvPicPr>
          <p:cNvPr id="41986" name="Picture 2" descr="math165"/>
          <p:cNvPicPr>
            <a:picLocks noChangeAspect="1" noChangeArrowheads="1"/>
          </p:cNvPicPr>
          <p:nvPr/>
        </p:nvPicPr>
        <p:blipFill>
          <a:blip r:embed="rId2" cstate="print"/>
          <a:srcRect/>
          <a:stretch>
            <a:fillRect/>
          </a:stretch>
        </p:blipFill>
        <p:spPr bwMode="auto">
          <a:xfrm>
            <a:off x="4114800" y="2286000"/>
            <a:ext cx="2498646" cy="457200"/>
          </a:xfrm>
          <a:prstGeom prst="rect">
            <a:avLst/>
          </a:prstGeom>
          <a:noFill/>
          <a:ln w="9525">
            <a:noFill/>
            <a:miter lim="800000"/>
            <a:headEnd/>
            <a:tailEnd/>
          </a:ln>
        </p:spPr>
      </p:pic>
      <p:sp>
        <p:nvSpPr>
          <p:cNvPr id="4" name="TextBox 3"/>
          <p:cNvSpPr txBox="1"/>
          <p:nvPr/>
        </p:nvSpPr>
        <p:spPr>
          <a:xfrm>
            <a:off x="1066800" y="1600200"/>
            <a:ext cx="7391400" cy="1200329"/>
          </a:xfrm>
          <a:prstGeom prst="rect">
            <a:avLst/>
          </a:prstGeom>
          <a:noFill/>
        </p:spPr>
        <p:txBody>
          <a:bodyPr wrap="square" rtlCol="0">
            <a:spAutoFit/>
          </a:bodyPr>
          <a:lstStyle/>
          <a:p>
            <a:r>
              <a:rPr lang="en-US" dirty="0" smtClean="0"/>
              <a:t>Here is a problem involving vector addition that </a:t>
            </a:r>
            <a:r>
              <a:rPr lang="en-US" i="1" dirty="0" smtClean="0"/>
              <a:t>cannot</a:t>
            </a:r>
            <a:r>
              <a:rPr lang="en-US" dirty="0" smtClean="0"/>
              <a:t> be solved directly on a vector-capable calculator, using the vector notation of the calculator. Three vectors satisfy the relation </a:t>
            </a:r>
          </a:p>
          <a:p>
            <a:endParaRPr lang="en-US" dirty="0"/>
          </a:p>
        </p:txBody>
      </p:sp>
      <p:sp>
        <p:nvSpPr>
          <p:cNvPr id="5" name="TextBox 4"/>
          <p:cNvSpPr txBox="1"/>
          <p:nvPr/>
        </p:nvSpPr>
        <p:spPr>
          <a:xfrm>
            <a:off x="1066800" y="3733800"/>
            <a:ext cx="6705600" cy="2031325"/>
          </a:xfrm>
          <a:prstGeom prst="rect">
            <a:avLst/>
          </a:prstGeom>
          <a:noFill/>
        </p:spPr>
        <p:txBody>
          <a:bodyPr wrap="square" rtlCol="0">
            <a:spAutoFit/>
          </a:bodyPr>
          <a:lstStyle/>
          <a:p>
            <a:r>
              <a:rPr lang="en-US" b="1" i="1" dirty="0" smtClean="0"/>
              <a:t>A</a:t>
            </a:r>
            <a:r>
              <a:rPr lang="en-US" dirty="0" smtClean="0"/>
              <a:t>  has a magnitude of 22.0 units and is directed at an angle of –47.0° (clockwise) from the positive direction of an </a:t>
            </a:r>
            <a:r>
              <a:rPr lang="en-US" i="1" dirty="0" smtClean="0"/>
              <a:t>x</a:t>
            </a:r>
            <a:r>
              <a:rPr lang="en-US" dirty="0" smtClean="0"/>
              <a:t> axis. </a:t>
            </a:r>
          </a:p>
          <a:p>
            <a:r>
              <a:rPr lang="en-US" b="1" i="1" dirty="0" smtClean="0"/>
              <a:t>C</a:t>
            </a:r>
            <a:r>
              <a:rPr lang="en-US" dirty="0" smtClean="0"/>
              <a:t>  </a:t>
            </a:r>
            <a:r>
              <a:rPr lang="en-US" dirty="0" smtClean="0"/>
              <a:t>has a magnitude of 17.0 units and is directed counterclockwise from the positive direction of the </a:t>
            </a:r>
            <a:r>
              <a:rPr lang="en-US" i="1" dirty="0" smtClean="0"/>
              <a:t>x</a:t>
            </a:r>
            <a:r>
              <a:rPr lang="en-US" dirty="0" smtClean="0"/>
              <a:t> axis by angle f. </a:t>
            </a:r>
            <a:br>
              <a:rPr lang="en-US" dirty="0" smtClean="0"/>
            </a:br>
            <a:r>
              <a:rPr lang="en-US" b="1" i="1" dirty="0" smtClean="0"/>
              <a:t>B</a:t>
            </a:r>
            <a:r>
              <a:rPr lang="en-US" dirty="0" smtClean="0"/>
              <a:t> is in the positive direction of the </a:t>
            </a:r>
            <a:r>
              <a:rPr lang="en-US" i="1" dirty="0" smtClean="0"/>
              <a:t>x</a:t>
            </a:r>
            <a:r>
              <a:rPr lang="en-US" dirty="0" smtClean="0"/>
              <a:t> axis. What is the magnitude of  </a:t>
            </a:r>
            <a:r>
              <a:rPr lang="en-US" b="1" i="1" dirty="0" smtClean="0"/>
              <a:t>B</a:t>
            </a:r>
            <a:r>
              <a:rPr lang="en-US" dirty="0" smtClean="0"/>
              <a: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03_01"/>
          <p:cNvPicPr>
            <a:picLocks noChangeAspect="1" noChangeArrowheads="1"/>
          </p:cNvPicPr>
          <p:nvPr/>
        </p:nvPicPr>
        <p:blipFill>
          <a:blip r:embed="rId2" cstate="print"/>
          <a:srcRect/>
          <a:stretch>
            <a:fillRect/>
          </a:stretch>
        </p:blipFill>
        <p:spPr bwMode="auto">
          <a:xfrm>
            <a:off x="2514600" y="685800"/>
            <a:ext cx="3695700" cy="56007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Vectors </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dirty="0" smtClean="0"/>
              <a:t>Geometrically: </a:t>
            </a:r>
          </a:p>
          <a:p>
            <a:pPr lvl="1"/>
            <a:r>
              <a:rPr lang="en-US" dirty="0" smtClean="0"/>
              <a:t>Draw head-to-tail </a:t>
            </a:r>
          </a:p>
          <a:p>
            <a:pPr lvl="2"/>
            <a:r>
              <a:rPr lang="en-US" dirty="0" smtClean="0"/>
              <a:t>(2 or more vectors)</a:t>
            </a:r>
          </a:p>
          <a:p>
            <a:endParaRPr lang="en-US" dirty="0"/>
          </a:p>
          <a:p>
            <a:endParaRPr lang="en-US" dirty="0" smtClean="0"/>
          </a:p>
          <a:p>
            <a:r>
              <a:rPr lang="en-US" dirty="0" smtClean="0"/>
              <a:t>Parallelogram method </a:t>
            </a:r>
          </a:p>
          <a:p>
            <a:pPr lvl="1"/>
            <a:r>
              <a:rPr lang="en-US" dirty="0" smtClean="0"/>
              <a:t>Tail to tail, then</a:t>
            </a:r>
          </a:p>
          <a:p>
            <a:pPr lvl="1"/>
            <a:r>
              <a:rPr lang="en-US" dirty="0" smtClean="0"/>
              <a:t>Complete parallelogram</a:t>
            </a:r>
          </a:p>
          <a:p>
            <a:pPr lvl="1"/>
            <a:r>
              <a:rPr lang="en-US" dirty="0" smtClean="0"/>
              <a:t>(2 vectors only)</a:t>
            </a:r>
          </a:p>
          <a:p>
            <a:endParaRPr lang="en-US" dirty="0"/>
          </a:p>
        </p:txBody>
      </p:sp>
      <p:pic>
        <p:nvPicPr>
          <p:cNvPr id="16386" name="Picture 2" descr="F03_02"/>
          <p:cNvPicPr>
            <a:picLocks noChangeAspect="1" noChangeArrowheads="1"/>
          </p:cNvPicPr>
          <p:nvPr/>
        </p:nvPicPr>
        <p:blipFill>
          <a:blip r:embed="rId2" cstate="print"/>
          <a:srcRect/>
          <a:stretch>
            <a:fillRect/>
          </a:stretch>
        </p:blipFill>
        <p:spPr bwMode="auto">
          <a:xfrm>
            <a:off x="4876800" y="1524000"/>
            <a:ext cx="2590800" cy="3219636"/>
          </a:xfrm>
          <a:prstGeom prst="rect">
            <a:avLst/>
          </a:prstGeom>
          <a:noFill/>
        </p:spPr>
      </p:pic>
      <p:pic>
        <p:nvPicPr>
          <p:cNvPr id="16388" name="Picture 4" descr="F03_03"/>
          <p:cNvPicPr>
            <a:picLocks noChangeAspect="1" noChangeArrowheads="1"/>
          </p:cNvPicPr>
          <p:nvPr/>
        </p:nvPicPr>
        <p:blipFill>
          <a:blip r:embed="rId3" cstate="print"/>
          <a:srcRect/>
          <a:stretch>
            <a:fillRect/>
          </a:stretch>
        </p:blipFill>
        <p:spPr bwMode="auto">
          <a:xfrm>
            <a:off x="5181600" y="4343400"/>
            <a:ext cx="3075296" cy="1981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Vectors </a:t>
            </a:r>
            <a:endParaRPr lang="en-US" dirty="0"/>
          </a:p>
        </p:txBody>
      </p:sp>
      <p:sp>
        <p:nvSpPr>
          <p:cNvPr id="3" name="Content Placeholder 2"/>
          <p:cNvSpPr>
            <a:spLocks noGrp="1"/>
          </p:cNvSpPr>
          <p:nvPr>
            <p:ph idx="1"/>
          </p:nvPr>
        </p:nvSpPr>
        <p:spPr/>
        <p:txBody>
          <a:bodyPr/>
          <a:lstStyle/>
          <a:p>
            <a:r>
              <a:rPr lang="en-US" dirty="0" smtClean="0"/>
              <a:t>Ex:  3m E  +  4m N  =  _________________</a:t>
            </a:r>
          </a:p>
          <a:p>
            <a:pPr lvl="1"/>
            <a:r>
              <a:rPr lang="en-US" dirty="0" smtClean="0"/>
              <a:t>Draw both ways and get R.</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Vector Subtraction</a:t>
            </a:r>
            <a:endParaRPr lang="en-US" dirty="0"/>
          </a:p>
        </p:txBody>
      </p:sp>
      <p:sp>
        <p:nvSpPr>
          <p:cNvPr id="3" name="Content Placeholder 2"/>
          <p:cNvSpPr>
            <a:spLocks noGrp="1"/>
          </p:cNvSpPr>
          <p:nvPr>
            <p:ph idx="1"/>
          </p:nvPr>
        </p:nvSpPr>
        <p:spPr/>
        <p:txBody>
          <a:bodyPr/>
          <a:lstStyle/>
          <a:p>
            <a:endParaRPr lang="en-US" dirty="0" smtClean="0"/>
          </a:p>
          <a:p>
            <a:r>
              <a:rPr lang="en-US" dirty="0" smtClean="0"/>
              <a:t>A – B    =   A  +   (-B)</a:t>
            </a:r>
          </a:p>
          <a:p>
            <a:endParaRPr lang="en-US" dirty="0"/>
          </a:p>
          <a:p>
            <a:pPr lvl="1"/>
            <a:r>
              <a:rPr lang="en-US" dirty="0" smtClean="0"/>
              <a:t>To subtract vectors, just add the opposite vector (180° from original direction).</a:t>
            </a:r>
          </a:p>
          <a:p>
            <a:endParaRPr lang="en-US" dirty="0" smtClean="0"/>
          </a:p>
          <a:p>
            <a:r>
              <a:rPr lang="en-US" dirty="0" smtClean="0"/>
              <a:t>Ex:  3m E  - 4m N  =   ___________________</a:t>
            </a:r>
            <a:endParaRPr lang="en-US" dirty="0"/>
          </a:p>
          <a:p>
            <a:endParaRPr lang="en-US" dirty="0"/>
          </a:p>
        </p:txBody>
      </p:sp>
      <p:cxnSp>
        <p:nvCxnSpPr>
          <p:cNvPr id="5" name="Straight Arrow Connector 4"/>
          <p:cNvCxnSpPr/>
          <p:nvPr/>
        </p:nvCxnSpPr>
        <p:spPr>
          <a:xfrm>
            <a:off x="914400" y="22098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447800" y="22098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590800" y="22098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733800" y="2209800"/>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Vector Addition/Subtraction</a:t>
            </a:r>
            <a:endParaRPr lang="en-US" dirty="0"/>
          </a:p>
        </p:txBody>
      </p:sp>
      <p:sp>
        <p:nvSpPr>
          <p:cNvPr id="3" name="Content Placeholder 2"/>
          <p:cNvSpPr>
            <a:spLocks noGrp="1"/>
          </p:cNvSpPr>
          <p:nvPr>
            <p:ph idx="1"/>
          </p:nvPr>
        </p:nvSpPr>
        <p:spPr/>
        <p:txBody>
          <a:bodyPr/>
          <a:lstStyle/>
          <a:p>
            <a:r>
              <a:rPr lang="en-US" dirty="0" smtClean="0"/>
              <a:t>For any review, look at last year’s notes and worksheets.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Vector Resolution</a:t>
            </a:r>
            <a:endParaRPr lang="en-US" dirty="0"/>
          </a:p>
        </p:txBody>
      </p:sp>
      <p:sp>
        <p:nvSpPr>
          <p:cNvPr id="3" name="Content Placeholder 2"/>
          <p:cNvSpPr>
            <a:spLocks noGrp="1"/>
          </p:cNvSpPr>
          <p:nvPr>
            <p:ph idx="1"/>
          </p:nvPr>
        </p:nvSpPr>
        <p:spPr/>
        <p:txBody>
          <a:bodyPr>
            <a:normAutofit lnSpcReduction="10000"/>
          </a:bodyPr>
          <a:lstStyle/>
          <a:p>
            <a:r>
              <a:rPr lang="en-US" dirty="0" smtClean="0"/>
              <a:t>A vector can be </a:t>
            </a:r>
            <a:r>
              <a:rPr lang="en-US" i="1" dirty="0" smtClean="0"/>
              <a:t>resolved</a:t>
            </a:r>
            <a:r>
              <a:rPr lang="en-US" dirty="0" smtClean="0"/>
              <a:t> into its perpendicular components.</a:t>
            </a:r>
          </a:p>
          <a:p>
            <a:r>
              <a:rPr lang="en-US" dirty="0" smtClean="0"/>
              <a:t>Ex:   8.6 m at 35° S of E.</a:t>
            </a:r>
          </a:p>
          <a:p>
            <a:endParaRPr lang="en-US" dirty="0"/>
          </a:p>
          <a:p>
            <a:endParaRPr lang="en-US" dirty="0" smtClean="0"/>
          </a:p>
          <a:p>
            <a:r>
              <a:rPr lang="en-US" dirty="0" smtClean="0"/>
              <a:t>CP2</a:t>
            </a:r>
          </a:p>
          <a:p>
            <a:r>
              <a:rPr lang="en-US" dirty="0" smtClean="0"/>
              <a:t>SP 3-2</a:t>
            </a:r>
          </a:p>
          <a:p>
            <a:r>
              <a:rPr lang="en-US" dirty="0" smtClean="0"/>
              <a:t>SP 3-3</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a:xfrm>
            <a:off x="457200" y="1600201"/>
            <a:ext cx="8229600" cy="914399"/>
          </a:xfrm>
        </p:spPr>
        <p:txBody>
          <a:bodyPr/>
          <a:lstStyle/>
          <a:p>
            <a:r>
              <a:rPr lang="en-US" sz="1800" dirty="0" smtClean="0"/>
              <a:t>In </a:t>
            </a:r>
            <a:r>
              <a:rPr lang="en-US" sz="1800" dirty="0"/>
              <a:t>the figure, which of the indicated methods for combining the </a:t>
            </a:r>
            <a:r>
              <a:rPr lang="en-US" sz="1800" i="1" dirty="0"/>
              <a:t>x</a:t>
            </a:r>
            <a:r>
              <a:rPr lang="en-US" sz="1800" dirty="0"/>
              <a:t> and </a:t>
            </a:r>
            <a:r>
              <a:rPr lang="en-US" sz="1800" i="1" dirty="0"/>
              <a:t>y</a:t>
            </a:r>
            <a:r>
              <a:rPr lang="en-US" sz="1800" dirty="0"/>
              <a:t> components of vector are proper to determine that vector? </a:t>
            </a:r>
          </a:p>
          <a:p>
            <a:endParaRPr lang="en-US" dirty="0"/>
          </a:p>
        </p:txBody>
      </p:sp>
      <p:pic>
        <p:nvPicPr>
          <p:cNvPr id="43010" name="Picture 2" descr="nw0058-n"/>
          <p:cNvPicPr>
            <a:picLocks noChangeAspect="1" noChangeArrowheads="1"/>
          </p:cNvPicPr>
          <p:nvPr/>
        </p:nvPicPr>
        <p:blipFill>
          <a:blip r:embed="rId2" cstate="print"/>
          <a:srcRect/>
          <a:stretch>
            <a:fillRect/>
          </a:stretch>
        </p:blipFill>
        <p:spPr bwMode="auto">
          <a:xfrm>
            <a:off x="2133600" y="2463789"/>
            <a:ext cx="4259263" cy="34480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794</Words>
  <Application>Microsoft Office PowerPoint</Application>
  <PresentationFormat>On-screen Show (4:3)</PresentationFormat>
  <Paragraphs>101</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Vectors</vt:lpstr>
      <vt:lpstr>Slide 2</vt:lpstr>
      <vt:lpstr>Slide 3</vt:lpstr>
      <vt:lpstr>Adding Vectors </vt:lpstr>
      <vt:lpstr>Adding Vectors </vt:lpstr>
      <vt:lpstr>Vector Subtraction</vt:lpstr>
      <vt:lpstr>Vector Addition/Subtraction</vt:lpstr>
      <vt:lpstr>Vector Resolution</vt:lpstr>
      <vt:lpstr>Checkpoint 2</vt:lpstr>
      <vt:lpstr>Vector Notation</vt:lpstr>
      <vt:lpstr>Coordinate Axes</vt:lpstr>
      <vt:lpstr>Coordinate Axes</vt:lpstr>
      <vt:lpstr>Coordinate Axes</vt:lpstr>
      <vt:lpstr>Coordinate Axes</vt:lpstr>
      <vt:lpstr>3-D Displacement</vt:lpstr>
      <vt:lpstr>3-D Displacement</vt:lpstr>
      <vt:lpstr>Unit Vector Notation</vt:lpstr>
      <vt:lpstr>Unit Vector Notation</vt:lpstr>
      <vt:lpstr>Unit Vector Notation</vt:lpstr>
      <vt:lpstr>Unit Vector Notation</vt:lpstr>
      <vt:lpstr>Unit Vector Notation</vt:lpstr>
      <vt:lpstr>Unit Vector Notation</vt:lpstr>
      <vt:lpstr>Sample Problem 3-4</vt:lpstr>
      <vt:lpstr>Sample Problem 3-5</vt:lpstr>
      <vt:lpstr>Sample Problem 3-5</vt:lpstr>
      <vt:lpstr>Sample Problem 3-6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Vectors</dc:title>
  <dc:creator>Nancy2</dc:creator>
  <cp:lastModifiedBy>Nancy2</cp:lastModifiedBy>
  <cp:revision>25</cp:revision>
  <dcterms:created xsi:type="dcterms:W3CDTF">2012-08-16T16:42:31Z</dcterms:created>
  <dcterms:modified xsi:type="dcterms:W3CDTF">2012-08-17T00:34:41Z</dcterms:modified>
</cp:coreProperties>
</file>